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4" r:id="rId6"/>
    <p:sldId id="265" r:id="rId7"/>
    <p:sldId id="260" r:id="rId8"/>
    <p:sldId id="261" r:id="rId9"/>
    <p:sldId id="262" r:id="rId10"/>
    <p:sldId id="266" r:id="rId11"/>
    <p:sldId id="267" r:id="rId12"/>
    <p:sldId id="269" r:id="rId13"/>
    <p:sldId id="272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23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viewProps" Target="viewProps.xml" /><Relationship Id="rId2" Type="http://schemas.openxmlformats.org/officeDocument/2006/relationships/slide" Target="slides/slide1.xml" /><Relationship Id="rId16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tableStyles" Target="tableStyle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6.xml" /><Relationship Id="rId4" Type="http://schemas.openxmlformats.org/officeDocument/2006/relationships/image" Target="../media/image5.jpe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6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 /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11.jpeg" /><Relationship Id="rId4" Type="http://schemas.openxmlformats.org/officeDocument/2006/relationships/image" Target="../media/image10.jpeg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6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71800" y="5229200"/>
            <a:ext cx="6192688" cy="1145722"/>
          </a:xfrm>
        </p:spPr>
        <p:txBody>
          <a:bodyPr>
            <a:normAutofit fontScale="62500" lnSpcReduction="20000"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                </a:t>
            </a:r>
            <a:r>
              <a:rPr lang="ru-RU" dirty="0">
                <a:solidFill>
                  <a:srgbClr val="002060"/>
                </a:solidFill>
              </a:rPr>
              <a:t>Выполнила </a:t>
            </a:r>
            <a:r>
              <a:rPr lang="ru-RU">
                <a:solidFill>
                  <a:srgbClr val="002060"/>
                </a:solidFill>
              </a:rPr>
              <a:t>воспитатель подготовительной группы </a:t>
            </a:r>
          </a:p>
          <a:p>
            <a:r>
              <a:rPr lang="ru-RU">
                <a:solidFill>
                  <a:srgbClr val="002060"/>
                </a:solidFill>
              </a:rPr>
              <a:t>Комогорцева Марина Александровна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7170" name="Picture 2" descr="Картинки по запросу Безопасность детей забота родителей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3298" y="493017"/>
            <a:ext cx="6482408" cy="4861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trips dir="r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548680"/>
          </a:xfrm>
        </p:spPr>
        <p:txBody>
          <a:bodyPr>
            <a:normAutofit/>
          </a:bodyPr>
          <a:lstStyle/>
          <a:p>
            <a:pPr algn="ctr"/>
            <a:r>
              <a:rPr lang="ru-RU" sz="2200" b="1" i="1" dirty="0">
                <a:solidFill>
                  <a:srgbClr val="FF0000"/>
                </a:solidFill>
                <a:latin typeface="Bookman Old Style" pitchFamily="18" charset="0"/>
              </a:rPr>
              <a:t>Безопасная прогулка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692696"/>
            <a:ext cx="8462174" cy="600164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600" dirty="0"/>
              <a:t> </a:t>
            </a:r>
            <a:r>
              <a:rPr lang="ru-RU" b="1" i="1" dirty="0">
                <a:latin typeface="Bookman Old Style" pitchFamily="18" charset="0"/>
              </a:rPr>
              <a:t>Чтобы сделать прогулку дошкольника приятной, нужно позаботиться о его безопасности: </a:t>
            </a:r>
          </a:p>
          <a:p>
            <a:r>
              <a:rPr lang="ru-RU" sz="2400" b="1" i="1" dirty="0">
                <a:latin typeface="Bookman Old Style" pitchFamily="18" charset="0"/>
              </a:rPr>
              <a:t>*</a:t>
            </a:r>
            <a:r>
              <a:rPr lang="ru-RU" b="1" i="1" dirty="0">
                <a:latin typeface="Bookman Old Style" pitchFamily="18" charset="0"/>
              </a:rPr>
              <a:t>Присматривайте за ребёнком или договоритесь об этом с соседями, гуляющими с детьми.</a:t>
            </a:r>
          </a:p>
          <a:p>
            <a:r>
              <a:rPr lang="ru-RU" sz="2400" b="1" i="1" dirty="0">
                <a:latin typeface="Bookman Old Style" pitchFamily="18" charset="0"/>
              </a:rPr>
              <a:t>*</a:t>
            </a:r>
            <a:r>
              <a:rPr lang="ru-RU" b="1" i="1" dirty="0">
                <a:latin typeface="Bookman Old Style" pitchFamily="18" charset="0"/>
              </a:rPr>
              <a:t> Выбирайте безопасное место для игр, подальше от шоссе.</a:t>
            </a:r>
          </a:p>
          <a:p>
            <a:r>
              <a:rPr lang="ru-RU" sz="2400" b="1" i="1" dirty="0">
                <a:latin typeface="Bookman Old Style" pitchFamily="18" charset="0"/>
              </a:rPr>
              <a:t>*</a:t>
            </a:r>
            <a:r>
              <a:rPr lang="ru-RU" b="1" i="1" dirty="0">
                <a:latin typeface="Bookman Old Style" pitchFamily="18" charset="0"/>
              </a:rPr>
              <a:t> Внимательно следите за малышом у качелей, на горках и других аттракционах. </a:t>
            </a:r>
          </a:p>
          <a:p>
            <a:r>
              <a:rPr lang="ru-RU" sz="2400" b="1" i="1" dirty="0">
                <a:latin typeface="Bookman Old Style" pitchFamily="18" charset="0"/>
              </a:rPr>
              <a:t>*</a:t>
            </a:r>
            <a:r>
              <a:rPr lang="ru-RU" b="1" i="1" dirty="0">
                <a:latin typeface="Bookman Old Style" pitchFamily="18" charset="0"/>
              </a:rPr>
              <a:t>Учите ребёнка быть осторожным, приближаясь к качелям.</a:t>
            </a:r>
          </a:p>
          <a:p>
            <a:r>
              <a:rPr lang="ru-RU" sz="2400" b="1" i="1" dirty="0">
                <a:latin typeface="Bookman Old Style" pitchFamily="18" charset="0"/>
              </a:rPr>
              <a:t>* </a:t>
            </a:r>
            <a:r>
              <a:rPr lang="ru-RU" b="1" i="1" dirty="0">
                <a:latin typeface="Bookman Old Style" pitchFamily="18" charset="0"/>
              </a:rPr>
              <a:t>Будьте внимательны, переходя дорогу с коляской.</a:t>
            </a:r>
          </a:p>
          <a:p>
            <a:r>
              <a:rPr lang="ru-RU" sz="2400" b="1" i="1" dirty="0">
                <a:latin typeface="Bookman Old Style" pitchFamily="18" charset="0"/>
              </a:rPr>
              <a:t>* </a:t>
            </a:r>
            <a:r>
              <a:rPr lang="ru-RU" b="1" i="1" dirty="0">
                <a:latin typeface="Bookman Old Style" pitchFamily="18" charset="0"/>
              </a:rPr>
              <a:t>Соблюдайте правила дорожного движения и учите им ребёнка. </a:t>
            </a:r>
          </a:p>
          <a:p>
            <a:r>
              <a:rPr lang="ru-RU" sz="2400" b="1" i="1" dirty="0">
                <a:latin typeface="Bookman Old Style" pitchFamily="18" charset="0"/>
              </a:rPr>
              <a:t>*</a:t>
            </a:r>
            <a:r>
              <a:rPr lang="ru-RU" b="1" i="1" dirty="0">
                <a:latin typeface="Bookman Old Style" pitchFamily="18" charset="0"/>
              </a:rPr>
              <a:t>Объясняйте ребёнку, что нужно следить, не едет ли машина во дворе.</a:t>
            </a:r>
          </a:p>
          <a:p>
            <a:r>
              <a:rPr lang="ru-RU" sz="2400" b="1" i="1" dirty="0">
                <a:latin typeface="Bookman Old Style" pitchFamily="18" charset="0"/>
              </a:rPr>
              <a:t>* </a:t>
            </a:r>
            <a:r>
              <a:rPr lang="ru-RU" b="1" i="1" dirty="0">
                <a:latin typeface="Bookman Old Style" pitchFamily="18" charset="0"/>
              </a:rPr>
              <a:t>Не разрешайте доставать мяч из-под машины. </a:t>
            </a:r>
          </a:p>
          <a:p>
            <a:r>
              <a:rPr lang="ru-RU" sz="2400" b="1" i="1" dirty="0">
                <a:latin typeface="Bookman Old Style" pitchFamily="18" charset="0"/>
              </a:rPr>
              <a:t>*</a:t>
            </a:r>
            <a:r>
              <a:rPr lang="ru-RU" b="1" i="1" dirty="0">
                <a:latin typeface="Bookman Old Style" pitchFamily="18" charset="0"/>
              </a:rPr>
              <a:t>Обучите технике безопасности при катании на самокате и велосипеде.</a:t>
            </a:r>
          </a:p>
          <a:p>
            <a:r>
              <a:rPr lang="ru-RU" sz="2400" b="1" i="1" dirty="0">
                <a:latin typeface="Bookman Old Style" pitchFamily="18" charset="0"/>
              </a:rPr>
              <a:t>* </a:t>
            </a:r>
            <a:r>
              <a:rPr lang="ru-RU" b="1" i="1" dirty="0">
                <a:latin typeface="Bookman Old Style" pitchFamily="18" charset="0"/>
              </a:rPr>
              <a:t>Не позволяйте ребёнку приближаться к животным – бродячим или чужим. Они могут оказаться злобными.  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3173" y="188640"/>
            <a:ext cx="7467600" cy="418058"/>
          </a:xfrm>
        </p:spPr>
        <p:txBody>
          <a:bodyPr>
            <a:noAutofit/>
          </a:bodyPr>
          <a:lstStyle/>
          <a:p>
            <a:pPr algn="ctr"/>
            <a:r>
              <a:rPr lang="ru-RU" sz="2400" b="1" i="1" dirty="0">
                <a:solidFill>
                  <a:srgbClr val="FF0000"/>
                </a:solidFill>
                <a:latin typeface="Bookman Old Style" pitchFamily="18" charset="0"/>
              </a:rPr>
              <a:t>Если ребёнок потерялся.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620688"/>
            <a:ext cx="821537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>
                <a:latin typeface="Bookman Old Style" pitchFamily="18" charset="0"/>
              </a:rPr>
              <a:t>Представьте себе, что ребёнок потерялся. Это может произойти в магазине, на прогулке, на массовом мероприятии или даже в детском саду. Ребёнок теряет маму из поля зрения, решает, что его забыли, и отправляется на поиски или домой. Чтобы предупредить такие случаи, нужно научить малыша важным правилам: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944127"/>
            <a:ext cx="468052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b="1" i="1" dirty="0">
                <a:solidFill>
                  <a:srgbClr val="FF0000"/>
                </a:solidFill>
                <a:latin typeface="Bookman Old Style" pitchFamily="18" charset="0"/>
              </a:rPr>
              <a:t>Ребёнок должен знать, что если он  потерялся, родители не уйдут без него и будут искать его на месте происшествия. </a:t>
            </a:r>
          </a:p>
          <a:p>
            <a:pPr>
              <a:buFont typeface="Wingdings" pitchFamily="2" charset="2"/>
              <a:buChar char="Ø"/>
            </a:pPr>
            <a:r>
              <a:rPr lang="ru-RU" b="1" i="1" dirty="0">
                <a:solidFill>
                  <a:srgbClr val="FF0000"/>
                </a:solidFill>
                <a:latin typeface="Bookman Old Style" pitchFamily="18" charset="0"/>
              </a:rPr>
              <a:t>Объясните малышу, чтобы он оставался на месте и не бежал никого догонять.</a:t>
            </a:r>
          </a:p>
          <a:p>
            <a:pPr>
              <a:buFont typeface="Wingdings" pitchFamily="2" charset="2"/>
              <a:buChar char="Ø"/>
            </a:pPr>
            <a:r>
              <a:rPr lang="ru-RU" b="1" i="1" dirty="0">
                <a:solidFill>
                  <a:srgbClr val="FF0000"/>
                </a:solidFill>
                <a:latin typeface="Bookman Old Style" pitchFamily="18" charset="0"/>
              </a:rPr>
              <a:t>Если вы на прогулке, объясните дошкольнику, где вы будете ждать его, когда он набегается на площадке или в парке.</a:t>
            </a:r>
          </a:p>
          <a:p>
            <a:pPr>
              <a:buFont typeface="Wingdings" pitchFamily="2" charset="2"/>
              <a:buChar char="Ø"/>
            </a:pPr>
            <a:r>
              <a:rPr lang="ru-RU" b="1" i="1" dirty="0">
                <a:solidFill>
                  <a:srgbClr val="FF0000"/>
                </a:solidFill>
                <a:latin typeface="Bookman Old Style" pitchFamily="18" charset="0"/>
              </a:rPr>
              <a:t>Ребёнок старше трёх лет уже может запомнить свои фамилию, имя и адрес.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5906345"/>
            <a:ext cx="73581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Segoe Print" pitchFamily="2" charset="0"/>
              </a:rPr>
              <a:t>«</a:t>
            </a:r>
            <a:r>
              <a:rPr lang="ru-RU" b="1" dirty="0">
                <a:solidFill>
                  <a:srgbClr val="FF0000"/>
                </a:solidFill>
                <a:latin typeface="Segoe Print" pitchFamily="2" charset="0"/>
              </a:rPr>
              <a:t>Совет.</a:t>
            </a:r>
            <a:r>
              <a:rPr lang="ru-RU" b="1" dirty="0">
                <a:solidFill>
                  <a:srgbClr val="002060"/>
                </a:solidFill>
                <a:latin typeface="Segoe Print" pitchFamily="2" charset="0"/>
              </a:rPr>
              <a:t> Собираясь на прогулку или экскурсию, вложите малышу в кармашек записку с именами и координатами родителей».</a:t>
            </a:r>
          </a:p>
        </p:txBody>
      </p:sp>
      <p:pic>
        <p:nvPicPr>
          <p:cNvPr id="5122" name="Picture 2" descr="Картинки по запросу ребёнок потерялс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637" y="2478562"/>
            <a:ext cx="4017945" cy="2678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3571876"/>
            <a:ext cx="8429684" cy="3082924"/>
          </a:xfrm>
        </p:spPr>
        <p:txBody>
          <a:bodyPr>
            <a:noAutofit/>
          </a:bodyPr>
          <a:lstStyle/>
          <a:p>
            <a:r>
              <a:rPr lang="ru-RU" sz="4400" b="1" i="1" dirty="0">
                <a:solidFill>
                  <a:srgbClr val="FF0000"/>
                </a:solidFill>
                <a:latin typeface="Bookman Old Style" pitchFamily="18" charset="0"/>
              </a:rPr>
              <a:t>Во всех ситуациях ребёнок должен </a:t>
            </a:r>
            <a:r>
              <a:rPr lang="ru-RU" sz="4400" b="1" i="1" dirty="0">
                <a:solidFill>
                  <a:srgbClr val="00B0F0"/>
                </a:solidFill>
                <a:latin typeface="Bookman Old Style" pitchFamily="18" charset="0"/>
              </a:rPr>
              <a:t>чётко понимать, </a:t>
            </a:r>
            <a:r>
              <a:rPr lang="ru-RU" sz="4400" b="1" i="1" dirty="0">
                <a:solidFill>
                  <a:srgbClr val="FF0000"/>
                </a:solidFill>
                <a:latin typeface="Bookman Old Style" pitchFamily="18" charset="0"/>
              </a:rPr>
              <a:t>что безопасность — это главное, и во многом она </a:t>
            </a:r>
            <a:r>
              <a:rPr lang="ru-RU" sz="4400" b="1" i="1" dirty="0">
                <a:solidFill>
                  <a:srgbClr val="00B0F0"/>
                </a:solidFill>
                <a:latin typeface="Bookman Old Style" pitchFamily="18" charset="0"/>
              </a:rPr>
              <a:t>зависит от него. </a:t>
            </a:r>
            <a:br>
              <a:rPr lang="ru-RU" sz="4400" b="1" i="1" dirty="0">
                <a:solidFill>
                  <a:srgbClr val="00B0F0"/>
                </a:solidFill>
                <a:latin typeface="Bookman Old Style" pitchFamily="18" charset="0"/>
              </a:rPr>
            </a:br>
            <a:r>
              <a:rPr lang="ru-RU" sz="4400" b="1" i="1" dirty="0">
                <a:solidFill>
                  <a:srgbClr val="FF0000"/>
                </a:solidFill>
                <a:latin typeface="Bookman Old Style" pitchFamily="18" charset="0"/>
              </a:rPr>
              <a:t>А </a:t>
            </a:r>
            <a:r>
              <a:rPr lang="ru-RU" sz="4400" b="1" i="1" dirty="0">
                <a:solidFill>
                  <a:srgbClr val="002060"/>
                </a:solidFill>
                <a:latin typeface="Bookman Old Style" pitchFamily="18" charset="0"/>
              </a:rPr>
              <a:t>от родителей </a:t>
            </a:r>
            <a:r>
              <a:rPr lang="ru-RU" sz="4400" b="1" i="1" dirty="0">
                <a:solidFill>
                  <a:srgbClr val="FF0000"/>
                </a:solidFill>
                <a:latin typeface="Bookman Old Style" pitchFamily="18" charset="0"/>
              </a:rPr>
              <a:t>зависит, насколько он </a:t>
            </a:r>
            <a:r>
              <a:rPr lang="ru-RU" sz="4400" b="1" i="1" dirty="0">
                <a:solidFill>
                  <a:srgbClr val="002060"/>
                </a:solidFill>
                <a:latin typeface="Bookman Old Style" pitchFamily="18" charset="0"/>
              </a:rPr>
              <a:t>уяснит </a:t>
            </a:r>
            <a:r>
              <a:rPr lang="ru-RU" sz="4400" b="1" i="1" dirty="0">
                <a:solidFill>
                  <a:srgbClr val="FF0000"/>
                </a:solidFill>
                <a:latin typeface="Bookman Old Style" pitchFamily="18" charset="0"/>
              </a:rPr>
              <a:t>правила безопасности в различных жизненных ситуациях.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16632"/>
            <a:ext cx="5400600" cy="659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5058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186766" cy="1071546"/>
          </a:xfrm>
        </p:spPr>
        <p:txBody>
          <a:bodyPr>
            <a:noAutofit/>
          </a:bodyPr>
          <a:lstStyle/>
          <a:p>
            <a:pPr algn="ctr"/>
            <a:r>
              <a:rPr lang="ru-RU" sz="3600" b="1" i="1" dirty="0">
                <a:solidFill>
                  <a:srgbClr val="FF0000"/>
                </a:solidFill>
                <a:latin typeface="Bookman Old Style" pitchFamily="18" charset="0"/>
              </a:rPr>
              <a:t>Здоровья Вам и вашим детям!!!</a:t>
            </a:r>
            <a:br>
              <a:rPr lang="ru-RU" sz="3600" b="1" i="1" dirty="0"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ru-RU" sz="3600" b="1" i="1" dirty="0">
                <a:solidFill>
                  <a:srgbClr val="FF0000"/>
                </a:solidFill>
                <a:latin typeface="Bookman Old Style" pitchFamily="18" charset="0"/>
              </a:rPr>
              <a:t>Спасибо за внимание!</a:t>
            </a:r>
          </a:p>
        </p:txBody>
      </p:sp>
      <p:pic>
        <p:nvPicPr>
          <p:cNvPr id="4" name="Picture 2" descr="C:\Users\Администратор\Downloads\photo_143585874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124744"/>
            <a:ext cx="5760640" cy="55246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435666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800" b="1" i="1" dirty="0">
                <a:solidFill>
                  <a:schemeClr val="tx1"/>
                </a:solidFill>
                <a:latin typeface="Bookman Old Style" pitchFamily="18" charset="0"/>
                <a:cs typeface="Arabic Typesetting" pitchFamily="66" charset="-78"/>
              </a:rPr>
              <a:t>Проблема безопасности маленьких детей жизненно важна. Родители, не уделяющие обучению личной безопасности дошкольников, могут столкнуться с угрозой для жизни ребёнка, подвергая его риску во многих ситуациях. Многие пытаются не думать о плохом, перекладывают ответственность по просвещению малыша на воспитателя детского сада, няню и даже догадливость самого ребёнка. Дошкольник понимает далеко не всё, а безопасности нужно учить с детства. Какие опасности подстерегают кроху и как родителям научить его безопасному поведению…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0695" y="192060"/>
            <a:ext cx="7924832" cy="428628"/>
          </a:xfrm>
        </p:spPr>
        <p:txBody>
          <a:bodyPr>
            <a:normAutofit/>
          </a:bodyPr>
          <a:lstStyle/>
          <a:p>
            <a:pPr algn="ctr"/>
            <a:r>
              <a:rPr lang="ru-RU" sz="2200" b="1" i="1" dirty="0">
                <a:solidFill>
                  <a:srgbClr val="FF0000"/>
                </a:solidFill>
                <a:latin typeface="Bookman Old Style" pitchFamily="18" charset="0"/>
              </a:rPr>
              <a:t>Какие опасности подстерегают ребёнка?</a:t>
            </a:r>
            <a:endParaRPr lang="ru-RU" sz="22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620688"/>
            <a:ext cx="835824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7030A0"/>
                </a:solidFill>
                <a:latin typeface="Bookman Old Style" pitchFamily="18" charset="0"/>
              </a:rPr>
              <a:t>Маленькому исследователю мир кажется огромным. Каждый день малыш открывает для себя что-то новое, сталкиваясь с препятствиями и неудачами, достигая новых результатов и побед. Давайте посмотрим, какие опасности таит в себе мир, окружающий дошкольника.</a:t>
            </a:r>
          </a:p>
        </p:txBody>
      </p:sp>
      <p:pic>
        <p:nvPicPr>
          <p:cNvPr id="7" name="Picture 2" descr="Картинки по запросу картинки о безопасности детей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06" y="3298344"/>
            <a:ext cx="2278678" cy="3286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Картинки по запросу ребёнок упал с качел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576" y="4493975"/>
            <a:ext cx="2719199" cy="2075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Картинки по запросу ребёнок потерялся картинк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2451" y="3645024"/>
            <a:ext cx="3744416" cy="2338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3826"/>
            <a:ext cx="7467600" cy="36477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i="1" dirty="0">
                <a:solidFill>
                  <a:srgbClr val="FF0000"/>
                </a:solidFill>
                <a:latin typeface="Bookman Old Style" pitchFamily="18" charset="0"/>
              </a:rPr>
              <a:t>Ребёнок один дома.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357166"/>
            <a:ext cx="85725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sz="2000" b="1" i="1" dirty="0">
                <a:latin typeface="Bookman Old Style" pitchFamily="18" charset="0"/>
              </a:rPr>
              <a:t>В каком возрасте ребёнка уже можно оставлять одного? Тут всё индивидуально. Имеет важность возраст ребёнка, уровень его самостоятельности и степень вашего доверия ему. Как только вы решили приучать ребёнка оставаться на какое-то время одному дома, обратите внимание на некоторые важные детали: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6445" y="2492896"/>
            <a:ext cx="6339988" cy="415498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chemeClr val="bg1"/>
                </a:solidFill>
                <a:latin typeface="Bookman Old Style" pitchFamily="18" charset="0"/>
              </a:rPr>
              <a:t>*</a:t>
            </a:r>
            <a:r>
              <a:rPr lang="ru-RU" b="1" i="1" dirty="0">
                <a:latin typeface="Bookman Old Style" pitchFamily="18" charset="0"/>
              </a:rPr>
              <a:t>Учите запоминать и произносить своё имя, а также имена родителей, адрес, номер телефона. </a:t>
            </a:r>
          </a:p>
          <a:p>
            <a:r>
              <a:rPr lang="ru-RU" sz="2400" b="1" i="1" dirty="0">
                <a:latin typeface="Bookman Old Style" pitchFamily="18" charset="0"/>
              </a:rPr>
              <a:t>*</a:t>
            </a:r>
            <a:r>
              <a:rPr lang="ru-RU" b="1" i="1" dirty="0">
                <a:latin typeface="Bookman Old Style" pitchFamily="18" charset="0"/>
              </a:rPr>
              <a:t>Поместите опасные для ребёнка предметы в недоступную для него зону (лекарства, бытовую химию, режущие предметы, спички). </a:t>
            </a:r>
          </a:p>
          <a:p>
            <a:r>
              <a:rPr lang="ru-RU" sz="2400" b="1" i="1" dirty="0">
                <a:latin typeface="Bookman Old Style" pitchFamily="18" charset="0"/>
              </a:rPr>
              <a:t>*</a:t>
            </a:r>
            <a:r>
              <a:rPr lang="ru-RU" b="1" i="1" dirty="0">
                <a:latin typeface="Bookman Old Style" pitchFamily="18" charset="0"/>
              </a:rPr>
              <a:t>Перед уходом проверяйте, выключили ли вы газ и электроприборы.</a:t>
            </a:r>
          </a:p>
          <a:p>
            <a:r>
              <a:rPr lang="ru-RU" sz="2400" b="1" i="1" dirty="0">
                <a:latin typeface="Bookman Old Style" pitchFamily="18" charset="0"/>
              </a:rPr>
              <a:t>*</a:t>
            </a:r>
            <a:r>
              <a:rPr lang="ru-RU" b="1" i="1" dirty="0">
                <a:latin typeface="Bookman Old Style" pitchFamily="18" charset="0"/>
              </a:rPr>
              <a:t>Объясните, как опасны для ребёнка спички и розетки. </a:t>
            </a:r>
          </a:p>
          <a:p>
            <a:r>
              <a:rPr lang="ru-RU" sz="2400" b="1" i="1" dirty="0">
                <a:latin typeface="Bookman Old Style" pitchFamily="18" charset="0"/>
              </a:rPr>
              <a:t>*</a:t>
            </a:r>
            <a:r>
              <a:rPr lang="ru-RU" b="1" i="1" dirty="0">
                <a:latin typeface="Bookman Old Style" pitchFamily="18" charset="0"/>
              </a:rPr>
              <a:t>Выходя, тщательно закрывайте окна, балконы и входную дверь. Объясните ребёнку, что нельзя открывать дверь незнакомцам.</a:t>
            </a:r>
          </a:p>
        </p:txBody>
      </p:sp>
      <p:pic>
        <p:nvPicPr>
          <p:cNvPr id="6146" name="Picture 2" descr="Картинки по запросу Безопасность детей забота родителей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612" y="4967502"/>
            <a:ext cx="2447925" cy="186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Картинки по запросу ребёнок и газ плит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186" y="2124609"/>
            <a:ext cx="2640814" cy="2723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>
            <a:normAutofit fontScale="90000"/>
          </a:bodyPr>
          <a:lstStyle/>
          <a:p>
            <a:r>
              <a:rPr lang="ru-RU" sz="2400" b="1" i="1" dirty="0">
                <a:solidFill>
                  <a:srgbClr val="FF0000"/>
                </a:solidFill>
                <a:latin typeface="Bookman Old Style" pitchFamily="18" charset="0"/>
              </a:rPr>
              <a:t>Источники бытовых травм: </a:t>
            </a:r>
            <a:br>
              <a:rPr lang="ru-RU" i="1" dirty="0">
                <a:solidFill>
                  <a:srgbClr val="FF0000"/>
                </a:solidFill>
                <a:latin typeface="Bookman Old Style" pitchFamily="18" charset="0"/>
              </a:rPr>
            </a:br>
            <a:endParaRPr lang="ru-RU" i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714356"/>
            <a:ext cx="742955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FF0000"/>
                </a:solidFill>
                <a:latin typeface="Bookman Old Style" pitchFamily="18" charset="0"/>
              </a:rPr>
              <a:t>* </a:t>
            </a:r>
            <a:r>
              <a:rPr lang="ru-RU" sz="2000" b="1" i="1" dirty="0">
                <a:solidFill>
                  <a:srgbClr val="00B050"/>
                </a:solidFill>
                <a:latin typeface="Bookman Old Style" pitchFamily="18" charset="0"/>
              </a:rPr>
              <a:t>лекарства </a:t>
            </a:r>
          </a:p>
          <a:p>
            <a:r>
              <a:rPr lang="ru-RU" sz="2000" b="1" i="1" dirty="0">
                <a:solidFill>
                  <a:srgbClr val="FF0000"/>
                </a:solidFill>
                <a:latin typeface="Bookman Old Style" pitchFamily="18" charset="0"/>
              </a:rPr>
              <a:t>* </a:t>
            </a:r>
            <a:r>
              <a:rPr lang="ru-RU" sz="2000" b="1" i="1" dirty="0">
                <a:solidFill>
                  <a:srgbClr val="00B050"/>
                </a:solidFill>
                <a:latin typeface="Bookman Old Style" pitchFamily="18" charset="0"/>
              </a:rPr>
              <a:t>бытовая химия</a:t>
            </a:r>
          </a:p>
          <a:p>
            <a:r>
              <a:rPr lang="ru-RU" sz="2000" b="1" i="1" dirty="0">
                <a:solidFill>
                  <a:srgbClr val="FF0000"/>
                </a:solidFill>
                <a:latin typeface="Bookman Old Style" pitchFamily="18" charset="0"/>
              </a:rPr>
              <a:t>* </a:t>
            </a:r>
            <a:r>
              <a:rPr lang="ru-RU" sz="2000" b="1" i="1" dirty="0">
                <a:solidFill>
                  <a:srgbClr val="00B050"/>
                </a:solidFill>
                <a:latin typeface="Bookman Old Style" pitchFamily="18" charset="0"/>
              </a:rPr>
              <a:t>вода</a:t>
            </a:r>
          </a:p>
          <a:p>
            <a:r>
              <a:rPr lang="ru-RU" sz="2000" b="1" i="1" dirty="0">
                <a:solidFill>
                  <a:srgbClr val="FF0000"/>
                </a:solidFill>
                <a:latin typeface="Bookman Old Style" pitchFamily="18" charset="0"/>
              </a:rPr>
              <a:t>* </a:t>
            </a:r>
            <a:r>
              <a:rPr lang="ru-RU" sz="2000" b="1" i="1" dirty="0">
                <a:solidFill>
                  <a:srgbClr val="00B050"/>
                </a:solidFill>
                <a:latin typeface="Bookman Old Style" pitchFamily="18" charset="0"/>
              </a:rPr>
              <a:t>газ</a:t>
            </a:r>
          </a:p>
          <a:p>
            <a:r>
              <a:rPr lang="ru-RU" sz="2000" b="1" i="1" dirty="0">
                <a:solidFill>
                  <a:srgbClr val="FF0000"/>
                </a:solidFill>
                <a:latin typeface="Bookman Old Style" pitchFamily="18" charset="0"/>
              </a:rPr>
              <a:t>*</a:t>
            </a:r>
            <a:r>
              <a:rPr lang="ru-RU" sz="2000" b="1" i="1" dirty="0">
                <a:solidFill>
                  <a:srgbClr val="00B050"/>
                </a:solidFill>
                <a:latin typeface="Bookman Old Style" pitchFamily="18" charset="0"/>
              </a:rPr>
              <a:t> горячие предметы и огонь </a:t>
            </a:r>
          </a:p>
          <a:p>
            <a:r>
              <a:rPr lang="ru-RU" sz="2000" b="1" i="1" dirty="0">
                <a:solidFill>
                  <a:srgbClr val="FF0000"/>
                </a:solidFill>
                <a:latin typeface="Bookman Old Style" pitchFamily="18" charset="0"/>
              </a:rPr>
              <a:t>* </a:t>
            </a:r>
            <a:r>
              <a:rPr lang="ru-RU" sz="2000" b="1" i="1" dirty="0">
                <a:solidFill>
                  <a:srgbClr val="00B050"/>
                </a:solidFill>
                <a:latin typeface="Bookman Old Style" pitchFamily="18" charset="0"/>
              </a:rPr>
              <a:t>скользкие полы </a:t>
            </a:r>
          </a:p>
          <a:p>
            <a:r>
              <a:rPr lang="ru-RU" sz="2000" b="1" i="1" dirty="0">
                <a:solidFill>
                  <a:srgbClr val="FF0000"/>
                </a:solidFill>
                <a:latin typeface="Bookman Old Style" pitchFamily="18" charset="0"/>
              </a:rPr>
              <a:t>* </a:t>
            </a:r>
            <a:r>
              <a:rPr lang="ru-RU" sz="2000" b="1" i="1" dirty="0">
                <a:solidFill>
                  <a:srgbClr val="00B050"/>
                </a:solidFill>
                <a:latin typeface="Bookman Old Style" pitchFamily="18" charset="0"/>
              </a:rPr>
              <a:t>острые углы </a:t>
            </a:r>
          </a:p>
          <a:p>
            <a:r>
              <a:rPr lang="ru-RU" sz="2000" b="1" i="1" dirty="0">
                <a:solidFill>
                  <a:srgbClr val="FF0000"/>
                </a:solidFill>
                <a:latin typeface="Bookman Old Style" pitchFamily="18" charset="0"/>
              </a:rPr>
              <a:t>* </a:t>
            </a:r>
            <a:r>
              <a:rPr lang="ru-RU" sz="2000" b="1" i="1" dirty="0">
                <a:solidFill>
                  <a:srgbClr val="00B050"/>
                </a:solidFill>
                <a:latin typeface="Bookman Old Style" pitchFamily="18" charset="0"/>
              </a:rPr>
              <a:t>окна, балконы</a:t>
            </a:r>
            <a:br>
              <a:rPr lang="ru-RU" sz="2000" b="1" dirty="0">
                <a:solidFill>
                  <a:srgbClr val="00B050"/>
                </a:solidFill>
              </a:rPr>
            </a:br>
            <a:br>
              <a:rPr lang="ru-RU" dirty="0"/>
            </a:br>
            <a:endParaRPr lang="ru-RU" dirty="0"/>
          </a:p>
        </p:txBody>
      </p:sp>
      <p:pic>
        <p:nvPicPr>
          <p:cNvPr id="5122" name="Picture 2" descr="C:\Users\Администратор\Downloads\photo_143585891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4304" y="3644048"/>
            <a:ext cx="3044094" cy="3044094"/>
          </a:xfrm>
          <a:prstGeom prst="rect">
            <a:avLst/>
          </a:prstGeom>
          <a:noFill/>
        </p:spPr>
      </p:pic>
      <p:pic>
        <p:nvPicPr>
          <p:cNvPr id="5123" name="Picture 3" descr="C:\Users\Администратор\Downloads\photo_14358589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2564904"/>
            <a:ext cx="2870899" cy="2858986"/>
          </a:xfrm>
          <a:prstGeom prst="rect">
            <a:avLst/>
          </a:prstGeom>
          <a:noFill/>
        </p:spPr>
      </p:pic>
      <p:pic>
        <p:nvPicPr>
          <p:cNvPr id="5124" name="Picture 4" descr="C:\Users\Администратор\Downloads\photo_14358589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142852"/>
            <a:ext cx="3084617" cy="3071818"/>
          </a:xfrm>
          <a:prstGeom prst="rect">
            <a:avLst/>
          </a:prstGeom>
          <a:noFill/>
        </p:spPr>
      </p:pic>
      <p:pic>
        <p:nvPicPr>
          <p:cNvPr id="5125" name="Picture 5" descr="C:\Users\Администратор\Downloads\photo_143585895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967" y="3576678"/>
            <a:ext cx="3132809" cy="31393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7467600" cy="868346"/>
          </a:xfrm>
        </p:spPr>
        <p:txBody>
          <a:bodyPr>
            <a:normAutofit/>
          </a:bodyPr>
          <a:lstStyle/>
          <a:p>
            <a:pPr algn="ctr"/>
            <a:r>
              <a:rPr lang="ru-RU" sz="2200" b="1" i="1" dirty="0">
                <a:solidFill>
                  <a:srgbClr val="FF0000"/>
                </a:solidFill>
                <a:latin typeface="Bookman Old Style" pitchFamily="18" charset="0"/>
              </a:rPr>
              <a:t>Как сделать родителям жизнь малыша дома безопасной?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825579"/>
            <a:ext cx="8928992" cy="603242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400" b="1" i="1" dirty="0">
                <a:latin typeface="Bookman Old Style" pitchFamily="18" charset="0"/>
              </a:rPr>
              <a:t>*</a:t>
            </a:r>
            <a:r>
              <a:rPr lang="ru-RU" b="1" i="1" dirty="0">
                <a:latin typeface="Bookman Old Style" pitchFamily="18" charset="0"/>
              </a:rPr>
              <a:t>Старайтесь не оставлять детей без присмотра. </a:t>
            </a:r>
          </a:p>
          <a:p>
            <a:r>
              <a:rPr lang="ru-RU" sz="2400" b="1" i="1" dirty="0">
                <a:latin typeface="Bookman Old Style" pitchFamily="18" charset="0"/>
              </a:rPr>
              <a:t>*</a:t>
            </a:r>
            <a:r>
              <a:rPr lang="ru-RU" b="1" i="1" dirty="0">
                <a:latin typeface="Bookman Old Style" pitchFamily="18" charset="0"/>
              </a:rPr>
              <a:t>Если не можете быть рядом с ребенком постоянно – приобретите </a:t>
            </a:r>
            <a:r>
              <a:rPr lang="ru-RU" b="1" i="1" dirty="0" err="1">
                <a:latin typeface="Bookman Old Style" pitchFamily="18" charset="0"/>
              </a:rPr>
              <a:t>видеоняню</a:t>
            </a:r>
            <a:r>
              <a:rPr lang="ru-RU" b="1" i="1" dirty="0">
                <a:latin typeface="Bookman Old Style" pitchFamily="18" charset="0"/>
              </a:rPr>
              <a:t>. </a:t>
            </a:r>
          </a:p>
          <a:p>
            <a:r>
              <a:rPr lang="ru-RU" sz="2400" b="1" i="1" dirty="0">
                <a:latin typeface="Bookman Old Style" pitchFamily="18" charset="0"/>
              </a:rPr>
              <a:t>*</a:t>
            </a:r>
            <a:r>
              <a:rPr lang="ru-RU" b="1" i="1" dirty="0">
                <a:latin typeface="Bookman Old Style" pitchFamily="18" charset="0"/>
              </a:rPr>
              <a:t>Не держите на видном месте моющие средства (под раковиной) и лекарства (в тумбочке). </a:t>
            </a:r>
          </a:p>
          <a:p>
            <a:r>
              <a:rPr lang="ru-RU" sz="2400" b="1" i="1" dirty="0">
                <a:latin typeface="Bookman Old Style" pitchFamily="18" charset="0"/>
              </a:rPr>
              <a:t>*</a:t>
            </a:r>
            <a:r>
              <a:rPr lang="ru-RU" b="1" i="1" dirty="0">
                <a:latin typeface="Bookman Old Style" pitchFamily="18" charset="0"/>
              </a:rPr>
              <a:t>Помогайте ребёнку мыться в ванне.</a:t>
            </a:r>
          </a:p>
          <a:p>
            <a:r>
              <a:rPr lang="ru-RU" sz="2400" b="1" i="1" dirty="0">
                <a:latin typeface="Bookman Old Style" pitchFamily="18" charset="0"/>
              </a:rPr>
              <a:t>* </a:t>
            </a:r>
            <a:r>
              <a:rPr lang="ru-RU" b="1" i="1" dirty="0">
                <a:latin typeface="Bookman Old Style" pitchFamily="18" charset="0"/>
              </a:rPr>
              <a:t>Уберите подальше от детей спички и зажигалки, ножи, ножницы и иглы. </a:t>
            </a:r>
          </a:p>
          <a:p>
            <a:r>
              <a:rPr lang="ru-RU" sz="2000" b="1" i="1" dirty="0">
                <a:latin typeface="Bookman Old Style" pitchFamily="18" charset="0"/>
              </a:rPr>
              <a:t>*</a:t>
            </a:r>
            <a:r>
              <a:rPr lang="ru-RU" b="1" i="1" dirty="0">
                <a:latin typeface="Bookman Old Style" pitchFamily="18" charset="0"/>
              </a:rPr>
              <a:t>Оставляя ребёнка одного в комнате, убедитесь, что окна и балконные двери закрыты. Москитные сетки не спасают от падения.</a:t>
            </a:r>
          </a:p>
          <a:p>
            <a:r>
              <a:rPr lang="ru-RU" sz="2400" b="1" i="1" dirty="0">
                <a:latin typeface="Bookman Old Style" pitchFamily="18" charset="0"/>
              </a:rPr>
              <a:t>* </a:t>
            </a:r>
            <a:r>
              <a:rPr lang="ru-RU" b="1" i="1" dirty="0">
                <a:latin typeface="Bookman Old Style" pitchFamily="18" charset="0"/>
              </a:rPr>
              <a:t>Острые углы закройте специальными накладками, розетки – заглушками, а двери придерживайте фиксаторами.</a:t>
            </a:r>
          </a:p>
          <a:p>
            <a:r>
              <a:rPr lang="ru-RU" sz="2400" b="1" i="1" dirty="0">
                <a:latin typeface="Bookman Old Style" pitchFamily="18" charset="0"/>
              </a:rPr>
              <a:t>*</a:t>
            </a:r>
            <a:r>
              <a:rPr lang="ru-RU" b="1" i="1" dirty="0">
                <a:latin typeface="Bookman Old Style" pitchFamily="18" charset="0"/>
              </a:rPr>
              <a:t> Демонстрируйте хороший пример сами: не высовывайтесь из окон, не сидите на краю ванны. </a:t>
            </a:r>
          </a:p>
          <a:p>
            <a:r>
              <a:rPr lang="ru-RU" b="1" dirty="0"/>
              <a:t> </a:t>
            </a:r>
          </a:p>
          <a:p>
            <a:r>
              <a:rPr lang="ru-RU" dirty="0"/>
              <a:t>  </a:t>
            </a:r>
            <a:r>
              <a:rPr lang="ru-RU" dirty="0">
                <a:latin typeface="Segoe Print" pitchFamily="2" charset="0"/>
              </a:rPr>
              <a:t>«</a:t>
            </a:r>
            <a:r>
              <a:rPr lang="ru-RU" b="1" dirty="0">
                <a:latin typeface="Segoe Print" pitchFamily="2" charset="0"/>
              </a:rPr>
              <a:t>Совет. Можно использовать наглядный пример, рассказав историю о ребёнке, который съел таблетки и попал в больницу».</a:t>
            </a:r>
            <a:br>
              <a:rPr lang="ru-RU" dirty="0">
                <a:latin typeface="Segoe Print" pitchFamily="2" charset="0"/>
              </a:rPr>
            </a:br>
            <a:endParaRPr lang="ru-RU" dirty="0">
              <a:latin typeface="Segoe Print" pitchFamily="2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3786214" cy="550414"/>
          </a:xfrm>
        </p:spPr>
        <p:txBody>
          <a:bodyPr>
            <a:normAutofit/>
          </a:bodyPr>
          <a:lstStyle/>
          <a:p>
            <a:pPr algn="ctr"/>
            <a:r>
              <a:rPr lang="ru-RU" sz="2200" b="1" i="1" dirty="0">
                <a:solidFill>
                  <a:srgbClr val="FF0000"/>
                </a:solidFill>
                <a:latin typeface="Bookman Old Style" pitchFamily="18" charset="0"/>
              </a:rPr>
              <a:t>Ребёнок и посторонние.</a:t>
            </a:r>
            <a:endParaRPr lang="ru-RU" sz="2200" i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pic>
        <p:nvPicPr>
          <p:cNvPr id="1026" name="Picture 2" descr="C:\Users\Администратор\Downloads\photo_14358589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75344" y="620688"/>
            <a:ext cx="4714876" cy="528641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51520" y="1052736"/>
            <a:ext cx="3357586" cy="535531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b="1" i="1" dirty="0">
                <a:latin typeface="Bookman Old Style" pitchFamily="18" charset="0"/>
              </a:rPr>
              <a:t>Известно, что злодеи нередко использует доверчивость и наивность детей. По большей мере в этом виноваты родители, не объясняющие крохе с ранних лет правила поведения с незнакомцами. Чтобы научить малыша осторожности, нужно доступно донести ему информацию, что все, не являющиеся родственниками, — посторонние люди (даже если они появляются дома).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328982" cy="418058"/>
          </a:xfrm>
        </p:spPr>
        <p:txBody>
          <a:bodyPr>
            <a:noAutofit/>
          </a:bodyPr>
          <a:lstStyle/>
          <a:p>
            <a:pPr algn="ctr"/>
            <a:r>
              <a:rPr lang="ru-RU" sz="2200" b="1" i="1" dirty="0">
                <a:solidFill>
                  <a:srgbClr val="FF0000"/>
                </a:solidFill>
                <a:latin typeface="Bookman Old Style" pitchFamily="18" charset="0"/>
              </a:rPr>
              <a:t>Ребёнок на улице.</a:t>
            </a:r>
            <a:endParaRPr lang="ru-RU" sz="2200" i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pic>
        <p:nvPicPr>
          <p:cNvPr id="2050" name="Picture 2" descr="C:\Users\Администратор\Downloads\photo_143585897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1285860"/>
            <a:ext cx="4694497" cy="385765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596" y="1124744"/>
            <a:ext cx="342332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7030A0"/>
                </a:solidFill>
                <a:latin typeface="Bookman Old Style" pitchFamily="18" charset="0"/>
              </a:rPr>
              <a:t>Улица несёт множество опасностей для ребёнка, даже если он гуляет под присмотром родителей или няни. Обращайте внимание на то, насколько комфортна и безопасна детская площадка, где гуляет ребёнок, далеко ли проезжая часть, есть ли опасности во дворе (подвалы, люки, машины, подозрительные компании, бродячие или домашние животные).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971924" cy="850106"/>
          </a:xfrm>
        </p:spPr>
        <p:txBody>
          <a:bodyPr>
            <a:normAutofit/>
          </a:bodyPr>
          <a:lstStyle/>
          <a:p>
            <a:pPr algn="ctr"/>
            <a:r>
              <a:rPr lang="ru-RU" sz="2200" b="1" i="1" dirty="0">
                <a:solidFill>
                  <a:srgbClr val="FF0000"/>
                </a:solidFill>
                <a:latin typeface="Bookman Old Style" pitchFamily="18" charset="0"/>
              </a:rPr>
              <a:t>Ребёнок в общественных местах.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Администратор\Downloads\117851418_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52816"/>
            <a:ext cx="4032448" cy="604867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1500174"/>
            <a:ext cx="3857652" cy="480131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b="1" i="1" dirty="0">
                <a:latin typeface="Bookman Old Style" pitchFamily="18" charset="0"/>
              </a:rPr>
              <a:t>Отправляясь с ребёнком в магазин или на рынок, посещая праздники и спортивные соревнования, задумайтесь, как обезопасить его в местах скопления людей. Дошкольника нужно научить, как вести себя, если он потерял из виду родителей. К этому перечню можно добавить ещё поведение дошкольника на воде, на солнце, на льду, в поездках, экстремальных ситуациях, общение с животными.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358</TotalTime>
  <Words>888</Words>
  <Application>Microsoft Office PowerPoint</Application>
  <PresentationFormat>Экран (4:3)</PresentationFormat>
  <Paragraphs>61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Эркер</vt:lpstr>
      <vt:lpstr>Презентация PowerPoint</vt:lpstr>
      <vt:lpstr>Проблема безопасности маленьких детей жизненно важна. Родители, не уделяющие обучению личной безопасности дошкольников, могут столкнуться с угрозой для жизни ребёнка, подвергая его риску во многих ситуациях. Многие пытаются не думать о плохом, перекладывают ответственность по просвещению малыша на воспитателя детского сада, няню и даже догадливость самого ребёнка. Дошкольник понимает далеко не всё, а безопасности нужно учить с детства. Какие опасности подстерегают кроху и как родителям научить его безопасному поведению…</vt:lpstr>
      <vt:lpstr>Какие опасности подстерегают ребёнка?</vt:lpstr>
      <vt:lpstr>Ребёнок один дома.</vt:lpstr>
      <vt:lpstr>Источники бытовых травм:  </vt:lpstr>
      <vt:lpstr>Как сделать родителям жизнь малыша дома безопасной?</vt:lpstr>
      <vt:lpstr>Ребёнок и посторонние.</vt:lpstr>
      <vt:lpstr>Ребёнок на улице.</vt:lpstr>
      <vt:lpstr>Ребёнок в общественных местах. </vt:lpstr>
      <vt:lpstr>Безопасная прогулка</vt:lpstr>
      <vt:lpstr>Если ребёнок потерялся.</vt:lpstr>
      <vt:lpstr>Во всех ситуациях ребёнок должен чётко понимать, что безопасность — это главное, и во многом она зависит от него.  А от родителей зависит, насколько он уяснит правила безопасности в различных жизненных ситуациях.</vt:lpstr>
      <vt:lpstr>Презентация PowerPoint</vt:lpstr>
      <vt:lpstr>Здоровья Вам и вашим детям!!! 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Безопасность детей дошкольного возраста</dc:title>
  <dc:creator>Администратор</dc:creator>
  <cp:lastModifiedBy>Неизвестный пользователь</cp:lastModifiedBy>
  <cp:revision>47</cp:revision>
  <dcterms:created xsi:type="dcterms:W3CDTF">2015-07-29T15:05:47Z</dcterms:created>
  <dcterms:modified xsi:type="dcterms:W3CDTF">2023-02-28T03:43:48Z</dcterms:modified>
</cp:coreProperties>
</file>